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0" r:id="rId4"/>
    <p:sldMasterId id="2147483698" r:id="rId5"/>
    <p:sldMasterId id="2147483715" r:id="rId6"/>
    <p:sldMasterId id="2147483717" r:id="rId7"/>
  </p:sldMasterIdLst>
  <p:notesMasterIdLst>
    <p:notesMasterId r:id="rId47"/>
  </p:notesMasterIdLst>
  <p:sldIdLst>
    <p:sldId id="256" r:id="rId8"/>
    <p:sldId id="296" r:id="rId9"/>
    <p:sldId id="286" r:id="rId10"/>
    <p:sldId id="257" r:id="rId11"/>
    <p:sldId id="258" r:id="rId12"/>
    <p:sldId id="259" r:id="rId13"/>
    <p:sldId id="260" r:id="rId14"/>
    <p:sldId id="290" r:id="rId15"/>
    <p:sldId id="287" r:id="rId16"/>
    <p:sldId id="288" r:id="rId17"/>
    <p:sldId id="291" r:id="rId18"/>
    <p:sldId id="292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93" r:id="rId45"/>
    <p:sldId id="294" r:id="rId4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E7266-839E-45DC-8066-E2CDFE9BDFBF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25E11-BDA5-4FC8-9755-1ABE06610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868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504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07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08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33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82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7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6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264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6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6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21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9723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290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8453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5294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7903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600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4424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3422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8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75080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93436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40813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723381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67345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18421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33666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4670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836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FEBB-6024-4083-B50D-7E68987C0DD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782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2C0B-84CA-463E-B399-18BEAD9716D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007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D77C-A2C1-4671-B4B3-E87C195965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48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779-4DCB-4349-AFA5-4708030DC65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5688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BF9D-86B8-4C6D-981E-E614A498DF2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7766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C976-E557-4469-959D-FE0EB409F55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242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D7C2-CD91-4180-9EF5-0A4FA616D0C7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1946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1A3D-F15F-4B09-AEDC-96997A80FF3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891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FAA8-3EC6-4952-A24D-C55384642A2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6239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FDC4-2C8B-4CA3-9384-02A0158B266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2215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411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E36A-2DEF-499E-99E2-B51CB94D8A5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55197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A6C1-62D5-4C82-8BBF-236A1F47D5D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497077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A9A-93C7-43AB-B0A4-71E7C4E249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6766004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73F3-050D-4F41-8C7E-4CB8AB2531B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708350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63C-7541-4AF7-A89D-4A90621EBC6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02634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AAB-EE1A-45DB-855B-D8E7E6884ED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7040135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2CB9-65A6-4E54-BE44-AFD93A26BBF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125930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2" y="4324352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00EAD-4C69-46B2-ABC3-9B8BD2AB999C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140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CACE-01E1-41BB-AEFC-68F6C50453A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59086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DE6B0-05FF-41A1-9579-0D582EA6861F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3575D-1DA3-4DAC-99D3-EBEF1D0E990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8605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A079-6F31-4C5D-A20C-E18A048A0D19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852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70499-2991-4E82-BBA0-94A21066BDD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3143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140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83642-4CB8-4B3C-8E7E-B0C868DDD10C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77221-8AE3-4D51-8C02-0D39EDBB5B8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97066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2DAD8-2B8A-4316-B0AC-51C6171A2615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89ED1-DF4B-4F19-95AB-0A062D55CE2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63630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5756-932F-4D0C-BC0C-023BE3AE0D9C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E3F00-1326-4556-8501-D1D9DA125B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7160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0B51E-03CB-42A5-8CF5-DE87DC5F96F1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E8A0-B5BD-4099-95B0-7566C4866EB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22876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9EB7-89F6-4671-979B-8CC4071F9BFB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1C5B1-BD1F-4C23-80E3-FBBA9742B2D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17673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7A7AF-B5D9-4E2F-9D9D-B0D5EAF09E6C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165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12FDF-C97B-4F48-BBD2-2CF73B2C9C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57035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D9A49-AC1C-41AB-88DC-8514968EE2AF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852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03538-91A2-4E61-BC7C-130FF86FBE2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631333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000" dirty="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000" dirty="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96730-B67C-4092-98E2-57B7A3E3D6E1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2" y="3244852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D7CD3-E37B-44BD-A6DD-A357111E99E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500749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69035-F84D-428C-8282-D51071DB3537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165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711B0-595D-43FE-92B9-DA9296C1E7C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10619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000" dirty="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000" dirty="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D4049-1A1D-4ADB-BA2D-18E16B4FA341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2" y="4983165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4FEC7-E18F-4747-87E1-DC459EA539B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4031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74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A7EF-A1C3-4301-A55C-0B5A0D281724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2" y="4983165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76E5-4EB8-4244-9558-183BF94CAB8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43070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22B3F-6965-4E1A-8969-13A8E6AFE858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1E192-C277-4763-B7AA-75F3BE850FB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19283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901B-4454-4F33-A70A-9286EA35F49A}" type="datetimeFigureOut">
              <a:rPr lang="en-US" altLang="zh-TW"/>
              <a:pPr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D45FC-0443-41B9-92D7-EEDCBB6171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89007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386638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255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46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350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636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40E8A-0B66-480B-8224-6B21951E0A75}" type="datetimeFigureOut">
              <a:rPr lang="zh-TW" altLang="en-US" smtClean="0"/>
              <a:t>2017/2/24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AE5FD-C9F2-4673-833E-47BA16E206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399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按一下以編輯母片文字樣式</a:t>
            </a:r>
          </a:p>
          <a:p>
            <a:pPr lvl="1"/>
            <a:r>
              <a:rPr lang="en-US" smtClean="0"/>
              <a:t>第二層</a:t>
            </a:r>
          </a:p>
          <a:p>
            <a:pPr lvl="2"/>
            <a:r>
              <a:rPr lang="en-US" smtClean="0"/>
              <a:t>第三層</a:t>
            </a:r>
          </a:p>
          <a:p>
            <a:pPr lvl="3"/>
            <a:r>
              <a:rPr lang="en-US" smtClean="0"/>
              <a:t>第四層</a:t>
            </a:r>
          </a:p>
          <a:p>
            <a:pPr lvl="4"/>
            <a:r>
              <a:rPr 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2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1951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2/24/2017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3FAF29-86D3-4E2E-BCD8-4D51CB7A2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9282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1" y="228602"/>
            <a:ext cx="2851151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9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4" y="6130925"/>
            <a:ext cx="1146175" cy="3698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7EA11AF7-BC16-47FB-8744-F3E740DF82EC}" type="datetimeFigureOut">
              <a:rPr lang="en-US" altLang="zh-TW" smtClean="0"/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2/24/2017</a:t>
            </a:fld>
            <a:endParaRPr lang="en-US" altLang="zh-T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90"/>
            <a:ext cx="762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675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401"/>
            <a:ext cx="7794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00">
                <a:solidFill>
                  <a:srgbClr val="FEFFFF"/>
                </a:solidFill>
                <a:ea typeface="新細明體" panose="02020500000000000000" pitchFamily="18" charset="-12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4B0D7E8C-80CB-43C2-B1E3-AB560A5DA46B}" type="slidenum">
              <a:rPr lang="en-US" altLang="zh-TW" smtClean="0"/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8290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anose="020B0502020202020204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anose="020B0502020202020204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anose="020B0502020202020204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05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按一下以編輯母片文字樣式</a:t>
            </a:r>
          </a:p>
          <a:p>
            <a:pPr lvl="1"/>
            <a:r>
              <a:rPr lang="en-US" smtClean="0"/>
              <a:t>第二層</a:t>
            </a:r>
          </a:p>
          <a:p>
            <a:pPr lvl="2"/>
            <a:r>
              <a:rPr lang="en-US" smtClean="0"/>
              <a:t>第三層</a:t>
            </a:r>
          </a:p>
          <a:p>
            <a:pPr lvl="3"/>
            <a:r>
              <a:rPr lang="en-US" smtClean="0"/>
              <a:t>第四層</a:t>
            </a:r>
          </a:p>
          <a:p>
            <a:pPr lvl="4"/>
            <a:r>
              <a:rPr 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9DC7F4-5BF6-457F-99BE-03398AF1089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2017/2/24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153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427"/>
            <a:ext cx="6679981" cy="5407573"/>
          </a:xfrm>
          <a:prstGeom prst="rect">
            <a:avLst/>
          </a:prstGeom>
        </p:spPr>
      </p:pic>
      <p:sp>
        <p:nvSpPr>
          <p:cNvPr id="5" name="雲朵形圖說文字 4"/>
          <p:cNvSpPr/>
          <p:nvPr/>
        </p:nvSpPr>
        <p:spPr>
          <a:xfrm>
            <a:off x="5517931" y="157657"/>
            <a:ext cx="6674069" cy="3972910"/>
          </a:xfrm>
          <a:prstGeom prst="cloudCallout">
            <a:avLst>
              <a:gd name="adj1" fmla="val -64380"/>
              <a:gd name="adj2" fmla="val 450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Hi! I’m </a:t>
            </a:r>
            <a:r>
              <a:rPr lang="en-US" altLang="zh-TW" sz="4400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Mr. Mime</a:t>
            </a:r>
            <a:r>
              <a:rPr lang="en-US" altLang="zh-TW" sz="44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Let’s finish </a:t>
            </a:r>
            <a:r>
              <a:rPr lang="en-US" altLang="zh-TW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en-US" altLang="zh-TW" sz="44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tarter Unit!</a:t>
            </a:r>
            <a:endParaRPr lang="zh-TW" altLang="en-US" sz="4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69" y="4539120"/>
            <a:ext cx="3237843" cy="191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kémon Theme Song (Studio Version) with Lyrics [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5171" y="147801"/>
            <a:ext cx="10611945" cy="59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okémon - Theme Song (Karaoke Version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342" y="204953"/>
            <a:ext cx="10482038" cy="5896302"/>
          </a:xfrm>
        </p:spPr>
      </p:pic>
    </p:spTree>
    <p:extLst>
      <p:ext uri="{BB962C8B-B14F-4D97-AF65-F5344CB8AC3E}">
        <p14:creationId xmlns:p14="http://schemas.microsoft.com/office/powerpoint/2010/main" val="12139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95355" y="0"/>
            <a:ext cx="11225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Phonics Time   </a:t>
            </a:r>
            <a:r>
              <a:rPr lang="en-US" altLang="zh-TW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p4~5</a:t>
            </a:r>
            <a:endParaRPr lang="zh-TW" altLang="en-US" sz="9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69" y="1686254"/>
            <a:ext cx="6756019" cy="501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362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1791634" y="4005064"/>
            <a:ext cx="3816424" cy="252028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12" y="4293097"/>
            <a:ext cx="3530159" cy="1638095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871171" y="102129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168009" y="1021299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18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93" y="3429000"/>
            <a:ext cx="3429000" cy="3429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789040"/>
            <a:ext cx="432048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5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64" y="3501008"/>
            <a:ext cx="4128459" cy="3096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717032"/>
            <a:ext cx="45107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72" y="3573016"/>
            <a:ext cx="4147243" cy="30689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6" y="3789040"/>
            <a:ext cx="47529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4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3505396"/>
            <a:ext cx="3351203" cy="33512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05" y="3789041"/>
            <a:ext cx="47625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9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789040"/>
            <a:ext cx="4743450" cy="2592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4005064"/>
            <a:ext cx="3834702" cy="21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83" y="3501009"/>
            <a:ext cx="4027909" cy="300879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18" y="3717033"/>
            <a:ext cx="4391612" cy="26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0"/>
            <a:ext cx="4256690" cy="21086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807" y="2108674"/>
            <a:ext cx="121341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dirty="0">
                <a:solidFill>
                  <a:srgbClr val="514843"/>
                </a:solidFill>
              </a:rPr>
              <a:t>【</a:t>
            </a:r>
            <a:r>
              <a:rPr lang="zh-TW" altLang="en-US" sz="4400" b="1" dirty="0" smtClean="0">
                <a:solidFill>
                  <a:srgbClr val="1E47F6"/>
                </a:solidFill>
              </a:rPr>
              <a:t>第二週</a:t>
            </a:r>
            <a:r>
              <a:rPr lang="zh-TW" altLang="en-US" sz="4400" b="1" dirty="0">
                <a:solidFill>
                  <a:srgbClr val="1E47F6"/>
                </a:solidFill>
              </a:rPr>
              <a:t>英語作業</a:t>
            </a:r>
            <a:r>
              <a:rPr lang="en-US" altLang="zh-TW" sz="4400" dirty="0">
                <a:solidFill>
                  <a:srgbClr val="514843"/>
                </a:solidFill>
              </a:rPr>
              <a:t>】</a:t>
            </a:r>
          </a:p>
          <a:p>
            <a:r>
              <a:rPr lang="zh-TW" altLang="en-US" sz="4400" b="1" dirty="0">
                <a:solidFill>
                  <a:srgbClr val="514843"/>
                </a:solidFill>
              </a:rPr>
              <a:t>聽</a:t>
            </a:r>
            <a:r>
              <a:rPr lang="en-US" altLang="zh-TW" sz="4400" dirty="0">
                <a:solidFill>
                  <a:srgbClr val="514843"/>
                </a:solidFill>
              </a:rPr>
              <a:t>: </a:t>
            </a:r>
            <a:r>
              <a:rPr lang="en-US" altLang="zh-TW" sz="4400" dirty="0" err="1">
                <a:solidFill>
                  <a:srgbClr val="514843"/>
                </a:solidFill>
              </a:rPr>
              <a:t>CD1</a:t>
            </a:r>
            <a:r>
              <a:rPr lang="en-US" altLang="zh-TW" sz="4400" dirty="0">
                <a:solidFill>
                  <a:srgbClr val="514843"/>
                </a:solidFill>
              </a:rPr>
              <a:t>(</a:t>
            </a:r>
            <a:r>
              <a:rPr lang="zh-TW" altLang="en-US" sz="4400" dirty="0" smtClean="0">
                <a:solidFill>
                  <a:srgbClr val="514843"/>
                </a:solidFill>
              </a:rPr>
              <a:t>第</a:t>
            </a:r>
            <a:r>
              <a:rPr lang="en-US" altLang="zh-TW" sz="4400" dirty="0" smtClean="0">
                <a:solidFill>
                  <a:srgbClr val="514843"/>
                </a:solidFill>
              </a:rPr>
              <a:t>5~12</a:t>
            </a:r>
            <a:r>
              <a:rPr lang="zh-TW" altLang="en-US" sz="4400" dirty="0" smtClean="0">
                <a:solidFill>
                  <a:srgbClr val="514843"/>
                </a:solidFill>
              </a:rPr>
              <a:t>首</a:t>
            </a:r>
            <a:r>
              <a:rPr lang="en-US" altLang="zh-TW" sz="4400" dirty="0">
                <a:solidFill>
                  <a:srgbClr val="514843"/>
                </a:solidFill>
              </a:rPr>
              <a:t>)</a:t>
            </a:r>
            <a:r>
              <a:rPr lang="zh-TW" altLang="en-US" sz="4400" dirty="0">
                <a:solidFill>
                  <a:srgbClr val="514843"/>
                </a:solidFill>
              </a:rPr>
              <a:t>，每聽</a:t>
            </a:r>
            <a:r>
              <a:rPr lang="en-US" altLang="zh-TW" sz="4400" dirty="0">
                <a:solidFill>
                  <a:srgbClr val="514843"/>
                </a:solidFill>
              </a:rPr>
              <a:t>3</a:t>
            </a:r>
            <a:r>
              <a:rPr lang="zh-TW" altLang="en-US" sz="4400" dirty="0">
                <a:solidFill>
                  <a:srgbClr val="514843"/>
                </a:solidFill>
              </a:rPr>
              <a:t>遍請家長簽一次名。</a:t>
            </a:r>
            <a:endParaRPr lang="en-US" altLang="zh-TW" sz="4400" dirty="0">
              <a:solidFill>
                <a:srgbClr val="514843"/>
              </a:solidFill>
            </a:endParaRPr>
          </a:p>
          <a:p>
            <a:endParaRPr lang="zh-TW" altLang="en-US" sz="4400" dirty="0">
              <a:solidFill>
                <a:srgbClr val="514843"/>
              </a:solidFill>
            </a:endParaRPr>
          </a:p>
          <a:p>
            <a:r>
              <a:rPr lang="zh-TW" altLang="en-US" sz="4400" b="1" dirty="0">
                <a:solidFill>
                  <a:srgbClr val="514843"/>
                </a:solidFill>
              </a:rPr>
              <a:t>背</a:t>
            </a:r>
            <a:r>
              <a:rPr lang="en-US" altLang="zh-TW" sz="4400" dirty="0">
                <a:solidFill>
                  <a:srgbClr val="514843"/>
                </a:solidFill>
              </a:rPr>
              <a:t>:</a:t>
            </a:r>
            <a:r>
              <a:rPr lang="zh-TW" altLang="en-US" sz="4400" dirty="0" smtClean="0">
                <a:solidFill>
                  <a:srgbClr val="514843"/>
                </a:solidFill>
              </a:rPr>
              <a:t>複習以前學過的</a:t>
            </a:r>
            <a:r>
              <a:rPr lang="zh-TW" altLang="en-US" sz="4400" dirty="0" smtClean="0"/>
              <a:t>單字</a:t>
            </a:r>
            <a:r>
              <a:rPr lang="zh-TW" altLang="en-US" sz="4400" dirty="0">
                <a:solidFill>
                  <a:srgbClr val="514843"/>
                </a:solidFill>
              </a:rPr>
              <a:t>，下</a:t>
            </a:r>
            <a:r>
              <a:rPr lang="zh-TW" altLang="en-US" sz="4400" dirty="0" smtClean="0">
                <a:solidFill>
                  <a:srgbClr val="514843"/>
                </a:solidFill>
              </a:rPr>
              <a:t>週單字</a:t>
            </a:r>
            <a:r>
              <a:rPr lang="zh-TW" altLang="en-US" sz="4400" dirty="0">
                <a:solidFill>
                  <a:srgbClr val="514843"/>
                </a:solidFill>
              </a:rPr>
              <a:t>道</a:t>
            </a:r>
            <a:r>
              <a:rPr lang="zh-TW" altLang="en-US" sz="4400" dirty="0" smtClean="0">
                <a:solidFill>
                  <a:srgbClr val="514843"/>
                </a:solidFill>
              </a:rPr>
              <a:t>館開放挑戰</a:t>
            </a:r>
            <a:r>
              <a:rPr lang="zh-TW" altLang="en-US" sz="4400" dirty="0">
                <a:solidFill>
                  <a:srgbClr val="514843"/>
                </a:solidFill>
              </a:rPr>
              <a:t>。</a:t>
            </a:r>
            <a:endParaRPr lang="en-US" altLang="zh-TW" sz="4400" dirty="0">
              <a:solidFill>
                <a:srgbClr val="514843"/>
              </a:solidFill>
            </a:endParaRPr>
          </a:p>
          <a:p>
            <a:endParaRPr lang="zh-TW" altLang="en-US" sz="4400" dirty="0">
              <a:solidFill>
                <a:srgbClr val="514843"/>
              </a:solidFill>
            </a:endParaRPr>
          </a:p>
          <a:p>
            <a:r>
              <a:rPr lang="zh-TW" altLang="en-US" sz="4400" b="1" dirty="0">
                <a:solidFill>
                  <a:srgbClr val="514843"/>
                </a:solidFill>
              </a:rPr>
              <a:t>寫</a:t>
            </a:r>
            <a:r>
              <a:rPr lang="en-US" altLang="zh-TW" sz="4400" dirty="0">
                <a:solidFill>
                  <a:srgbClr val="514843"/>
                </a:solidFill>
              </a:rPr>
              <a:t>:</a:t>
            </a:r>
            <a:r>
              <a:rPr lang="zh-TW" altLang="en-US" sz="4400" dirty="0" smtClean="0">
                <a:solidFill>
                  <a:srgbClr val="514843"/>
                </a:solidFill>
              </a:rPr>
              <a:t>完成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英語習作</a:t>
            </a:r>
            <a:r>
              <a:rPr lang="en-US" altLang="zh-TW" sz="4400" b="1" dirty="0" err="1" smtClean="0">
                <a:solidFill>
                  <a:srgbClr val="FF0000"/>
                </a:solidFill>
              </a:rPr>
              <a:t>P43~P45</a:t>
            </a:r>
            <a:r>
              <a:rPr lang="zh-TW" altLang="en-US" sz="4400" dirty="0" smtClean="0">
                <a:solidFill>
                  <a:srgbClr val="514843"/>
                </a:solidFill>
              </a:rPr>
              <a:t>。</a:t>
            </a:r>
            <a:endParaRPr lang="zh-TW" altLang="en-US" sz="4400" dirty="0">
              <a:solidFill>
                <a:srgbClr val="5148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35560" y="836712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This is a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 is a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like the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h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8"/>
          <p:cNvSpPr/>
          <p:nvPr/>
        </p:nvSpPr>
        <p:spPr>
          <a:xfrm>
            <a:off x="1446930" y="1697831"/>
            <a:ext cx="1657350" cy="173116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5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15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263202" y="1483539"/>
            <a:ext cx="4261217" cy="1731169"/>
            <a:chOff x="4644008" y="1021298"/>
            <a:chExt cx="4261217" cy="1731169"/>
          </a:xfrm>
        </p:grpSpPr>
        <p:sp>
          <p:nvSpPr>
            <p:cNvPr id="4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a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8" name="直線接點 7"/>
          <p:cNvCxnSpPr/>
          <p:nvPr/>
        </p:nvCxnSpPr>
        <p:spPr>
          <a:xfrm flipH="1">
            <a:off x="5748365" y="0"/>
            <a:ext cx="36787" cy="6858000"/>
          </a:xfrm>
          <a:prstGeom prst="line">
            <a:avLst/>
          </a:prstGeom>
          <a:ln w="1270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4873">
            <a:off x="1656812" y="4217392"/>
            <a:ext cx="1828800" cy="12192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17208"/>
          <a:stretch/>
        </p:blipFill>
        <p:spPr>
          <a:xfrm>
            <a:off x="8429237" y="3728545"/>
            <a:ext cx="1268329" cy="173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 bwMode="auto">
          <a:xfrm>
            <a:off x="1631504" y="764704"/>
            <a:ext cx="9793088" cy="12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400" b="1" dirty="0">
                <a:latin typeface="Arial Rounded MT Bold" panose="020F0704030504030204" pitchFamily="34" charset="0"/>
              </a:rPr>
              <a:t>Listen and hand out the answer!</a:t>
            </a:r>
            <a:endParaRPr lang="zh-TW" altLang="en-US" sz="4400" b="1" dirty="0">
              <a:latin typeface="Arial Rounded MT Bold" panose="020F07040305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6712"/>
            <a:ext cx="9144000" cy="577900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511824" y="93843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Challenge!!!</a:t>
            </a:r>
            <a:endParaRPr lang="zh-TW" altLang="en-US" sz="4400" dirty="0">
              <a:solidFill>
                <a:srgbClr val="FF0000"/>
              </a:solidFill>
              <a:latin typeface="Arial Rounded MT Bold" panose="020F0704030504030204" pitchFamily="34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37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620689"/>
            <a:ext cx="7704856" cy="55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48680"/>
            <a:ext cx="871271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32657"/>
            <a:ext cx="7894330" cy="629967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3719736" y="980728"/>
            <a:ext cx="4752528" cy="20882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80728"/>
            <a:ext cx="921841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7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77275"/>
            <a:ext cx="666936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8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060848"/>
            <a:ext cx="8660162" cy="4536504"/>
          </a:xfrm>
          <a:prstGeom prst="rect">
            <a:avLst/>
          </a:prstGeom>
        </p:spPr>
      </p:pic>
      <p:sp>
        <p:nvSpPr>
          <p:cNvPr id="3" name="向下箭號 2"/>
          <p:cNvSpPr/>
          <p:nvPr/>
        </p:nvSpPr>
        <p:spPr>
          <a:xfrm>
            <a:off x="4511824" y="404664"/>
            <a:ext cx="864096" cy="223224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60648"/>
            <a:ext cx="8658880" cy="64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8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92946" y="33359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Story Time Review</a:t>
            </a:r>
            <a:br>
              <a:rPr lang="en-US" altLang="zh-TW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TW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Let’s </a:t>
            </a:r>
            <a:r>
              <a:rPr lang="en-US" altLang="zh-TW" sz="6000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aloud</a:t>
            </a:r>
            <a:r>
              <a:rPr lang="en-US" altLang="zh-TW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!!!!</a:t>
            </a:r>
            <a:endParaRPr lang="zh-TW" altLang="en-US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56" y="2049653"/>
            <a:ext cx="7346337" cy="439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840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33" y="908720"/>
            <a:ext cx="9144000" cy="5188226"/>
          </a:xfrm>
          <a:prstGeom prst="rect">
            <a:avLst/>
          </a:prstGeom>
        </p:spPr>
      </p:pic>
      <p:sp>
        <p:nvSpPr>
          <p:cNvPr id="3" name="向右箭號 2"/>
          <p:cNvSpPr/>
          <p:nvPr/>
        </p:nvSpPr>
        <p:spPr>
          <a:xfrm>
            <a:off x="3935760" y="1340768"/>
            <a:ext cx="1800200" cy="10081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01992"/>
            <a:ext cx="6912768" cy="66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0728"/>
            <a:ext cx="896753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6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86510"/>
            <a:ext cx="6984776" cy="67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9" y="260648"/>
            <a:ext cx="9575543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4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215680" y="0"/>
            <a:ext cx="9721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Let’s count!</a:t>
            </a:r>
            <a:r>
              <a:rPr lang="zh-TW" altLang="en-US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r>
              <a:rPr lang="en-US" altLang="zh-TW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P6</a:t>
            </a:r>
            <a:endParaRPr lang="zh-TW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8263"/>
          <a:stretch/>
        </p:blipFill>
        <p:spPr>
          <a:xfrm>
            <a:off x="2351584" y="1143000"/>
            <a:ext cx="76328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58" y="50639"/>
            <a:ext cx="1833426" cy="183342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75" y="188640"/>
            <a:ext cx="1833426" cy="183342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03" y="3410840"/>
            <a:ext cx="1833426" cy="18334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95" y="1962532"/>
            <a:ext cx="1833426" cy="18334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01" y="77210"/>
            <a:ext cx="1833426" cy="18334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18" y="159193"/>
            <a:ext cx="1833426" cy="183342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86" y="3552214"/>
            <a:ext cx="1833426" cy="183342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914757"/>
            <a:ext cx="1833426" cy="18334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40" y="1884065"/>
            <a:ext cx="1833426" cy="183342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7" y="1792075"/>
            <a:ext cx="1833426" cy="183342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52" y="3647820"/>
            <a:ext cx="1833426" cy="183342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74" y="153784"/>
            <a:ext cx="1833426" cy="183342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98" y="1792217"/>
            <a:ext cx="1833426" cy="183342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93" y="3506940"/>
            <a:ext cx="1833426" cy="183342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144" y="3585616"/>
            <a:ext cx="1833426" cy="183342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47" y="5043143"/>
            <a:ext cx="1833426" cy="183342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61" y="5106265"/>
            <a:ext cx="1833426" cy="183342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47" y="5043143"/>
            <a:ext cx="1833426" cy="183342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94" y="5012317"/>
            <a:ext cx="1833426" cy="183342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21" y="5024574"/>
            <a:ext cx="1833426" cy="1833426"/>
          </a:xfrm>
          <a:prstGeom prst="rect">
            <a:avLst/>
          </a:prstGeom>
        </p:spPr>
      </p:pic>
      <p:sp>
        <p:nvSpPr>
          <p:cNvPr id="22" name="流程圖: 替代處理程序 21"/>
          <p:cNvSpPr/>
          <p:nvPr/>
        </p:nvSpPr>
        <p:spPr>
          <a:xfrm>
            <a:off x="1620778" y="1556792"/>
            <a:ext cx="9047223" cy="392445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0" dirty="0">
                <a:solidFill>
                  <a:prstClr val="black"/>
                </a:solidFill>
                <a:latin typeface="Arial Black" panose="020B0A04020102020204" pitchFamily="34" charset="0"/>
              </a:rPr>
              <a:t>twenty</a:t>
            </a:r>
            <a:endParaRPr lang="zh-TW" altLang="en-US" sz="14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0"/>
            <a:ext cx="1052736" cy="10527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02" y="1173633"/>
            <a:ext cx="1025991" cy="10259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82" y="2418956"/>
            <a:ext cx="1052736" cy="105273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38" y="-40218"/>
            <a:ext cx="1052736" cy="10527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6" y="1481739"/>
            <a:ext cx="1052736" cy="10527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62" y="3801159"/>
            <a:ext cx="1052736" cy="10527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03" y="2623040"/>
            <a:ext cx="1052736" cy="10527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89" y="3960763"/>
            <a:ext cx="1052736" cy="105273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49" y="4878130"/>
            <a:ext cx="1052736" cy="105273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26" y="5438681"/>
            <a:ext cx="1052736" cy="105273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52" y="144016"/>
            <a:ext cx="1052736" cy="105273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04" y="1552359"/>
            <a:ext cx="1052736" cy="105273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04" y="3792981"/>
            <a:ext cx="1052736" cy="105273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43" y="4425991"/>
            <a:ext cx="1052736" cy="105273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06" y="4952359"/>
            <a:ext cx="1052736" cy="10527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78" y="499623"/>
            <a:ext cx="1052736" cy="105273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01" y="2543937"/>
            <a:ext cx="1052736" cy="105273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11" y="1790140"/>
            <a:ext cx="1052736" cy="105273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70" y="3080657"/>
            <a:ext cx="1052736" cy="105273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39" y="5487214"/>
            <a:ext cx="1052736" cy="105273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81" y="523904"/>
            <a:ext cx="1052736" cy="1052736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23" y="1655857"/>
            <a:ext cx="1052736" cy="1052736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37" y="3015024"/>
            <a:ext cx="1052736" cy="105273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95" y="91924"/>
            <a:ext cx="1052736" cy="105273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98" y="1862517"/>
            <a:ext cx="1052736" cy="1052736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03" y="4557304"/>
            <a:ext cx="1052736" cy="1052736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81" y="4152279"/>
            <a:ext cx="1052736" cy="1052736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876" y="3968216"/>
            <a:ext cx="1052736" cy="1052736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58" y="5374054"/>
            <a:ext cx="1052736" cy="1052736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98" y="5403931"/>
            <a:ext cx="1052736" cy="1052736"/>
          </a:xfrm>
          <a:prstGeom prst="rect">
            <a:avLst/>
          </a:prstGeom>
        </p:spPr>
      </p:pic>
      <p:sp>
        <p:nvSpPr>
          <p:cNvPr id="32" name="流程圖: 替代處理程序 31"/>
          <p:cNvSpPr/>
          <p:nvPr/>
        </p:nvSpPr>
        <p:spPr>
          <a:xfrm>
            <a:off x="1620778" y="1556792"/>
            <a:ext cx="9047223" cy="392445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0" dirty="0">
                <a:solidFill>
                  <a:prstClr val="black"/>
                </a:solidFill>
                <a:latin typeface="Arial Black" panose="020B0A04020102020204" pitchFamily="34" charset="0"/>
              </a:rPr>
              <a:t>thirty</a:t>
            </a:r>
            <a:endParaRPr lang="zh-TW" altLang="en-US" sz="14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1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890"/>
            <a:ext cx="12675475" cy="7394027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2490952" y="0"/>
            <a:ext cx="1686911" cy="765410"/>
          </a:xfrm>
          <a:prstGeom prst="round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twenty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9170275" y="6092590"/>
            <a:ext cx="1686911" cy="765410"/>
          </a:xfrm>
          <a:prstGeom prst="round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thirty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92717" y="1900807"/>
            <a:ext cx="2580290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wenty-one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443951" y="1900807"/>
            <a:ext cx="2580290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twenty-two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81303" y="3915663"/>
            <a:ext cx="2987566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twenty-three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298934" y="3915663"/>
            <a:ext cx="2755025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twenty-four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082862" y="3915663"/>
            <a:ext cx="2755025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twenty-five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8866790" y="3915663"/>
            <a:ext cx="2755025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twenty-six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08388" y="6017006"/>
            <a:ext cx="3117631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twenty-seven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334407" y="5972953"/>
            <a:ext cx="2877207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twenty-eight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6211614" y="5958360"/>
            <a:ext cx="2755025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twenty-nine</a:t>
            </a:r>
            <a:endParaRPr lang="zh-TW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9" y="1191296"/>
            <a:ext cx="10058400" cy="566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字方塊 2"/>
          <p:cNvSpPr txBox="1"/>
          <p:nvPr/>
        </p:nvSpPr>
        <p:spPr>
          <a:xfrm>
            <a:off x="1639129" y="0"/>
            <a:ext cx="9721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Card  matching Game</a:t>
            </a:r>
            <a:endParaRPr lang="zh-TW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b="3402"/>
          <a:stretch/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  <p:sp>
        <p:nvSpPr>
          <p:cNvPr id="3" name="雲朵形圖說文字 2"/>
          <p:cNvSpPr/>
          <p:nvPr/>
        </p:nvSpPr>
        <p:spPr>
          <a:xfrm>
            <a:off x="2567609" y="3717032"/>
            <a:ext cx="4181161" cy="1656184"/>
          </a:xfrm>
          <a:prstGeom prst="cloudCallout">
            <a:avLst>
              <a:gd name="adj1" fmla="val -29701"/>
              <a:gd name="adj2" fmla="val -195670"/>
            </a:avLst>
          </a:prstGeom>
          <a:solidFill>
            <a:srgbClr val="FFFF00">
              <a:alpha val="78000"/>
            </a:srgb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you want, Dino?</a:t>
            </a:r>
            <a:endParaRPr lang="zh-TW" alt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982147"/>
            <a:ext cx="2242954" cy="3813022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7026446" y="1289709"/>
            <a:ext cx="3472748" cy="1692438"/>
          </a:xfrm>
          <a:prstGeom prst="wedgeRoundRectCallout">
            <a:avLst>
              <a:gd name="adj1" fmla="val -1919"/>
              <a:gd name="adj2" fmla="val 94461"/>
              <a:gd name="adj3" fmla="val 16667"/>
            </a:avLst>
          </a:prstGeom>
          <a:solidFill>
            <a:schemeClr val="accent4">
              <a:lumMod val="60000"/>
              <a:lumOff val="40000"/>
              <a:alpha val="58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 want some bread and some hot dogs.</a:t>
            </a:r>
            <a:endParaRPr lang="zh-TW" alt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26" y="2060848"/>
            <a:ext cx="6449892" cy="4653136"/>
          </a:xfrm>
          <a:prstGeom prst="rect">
            <a:avLst/>
          </a:prstGeom>
        </p:spPr>
      </p:pic>
      <p:sp>
        <p:nvSpPr>
          <p:cNvPr id="3" name="圓角矩形圖說文字 2"/>
          <p:cNvSpPr/>
          <p:nvPr/>
        </p:nvSpPr>
        <p:spPr>
          <a:xfrm>
            <a:off x="4943872" y="116632"/>
            <a:ext cx="3472748" cy="1692438"/>
          </a:xfrm>
          <a:prstGeom prst="wedgeRoundRectCallout">
            <a:avLst>
              <a:gd name="adj1" fmla="val -60514"/>
              <a:gd name="adj2" fmla="val 124900"/>
              <a:gd name="adj3" fmla="val 16667"/>
            </a:avLst>
          </a:prstGeom>
          <a:solidFill>
            <a:schemeClr val="accent4">
              <a:lumMod val="60000"/>
              <a:lumOff val="40000"/>
              <a:alpha val="58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Mmm...</a:t>
            </a:r>
            <a:r>
              <a:rPr lang="en-US" altLang="zh-TW" sz="32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</a:t>
            </a:r>
            <a:r>
              <a:rPr lang="en-US" altLang="zh-TW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ummy!</a:t>
            </a:r>
            <a:endParaRPr lang="zh-TW" alt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29" y="777338"/>
            <a:ext cx="2143876" cy="220384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2047">
            <a:off x="8286022" y="3913177"/>
            <a:ext cx="2584093" cy="29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57" y="1786508"/>
            <a:ext cx="7533185" cy="371703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r="1727"/>
          <a:stretch/>
        </p:blipFill>
        <p:spPr>
          <a:xfrm>
            <a:off x="1524001" y="3212976"/>
            <a:ext cx="3240310" cy="364502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0"/>
            <a:ext cx="1935481" cy="3212976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5015880" y="4725144"/>
            <a:ext cx="3131890" cy="1440160"/>
          </a:xfrm>
          <a:prstGeom prst="wedgeRoundRectCallout">
            <a:avLst>
              <a:gd name="adj1" fmla="val -89240"/>
              <a:gd name="adj2" fmla="val -307640"/>
              <a:gd name="adj3" fmla="val 16667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</a:t>
            </a:r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our brother is a good cook.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5015880" y="332656"/>
            <a:ext cx="3131890" cy="1152128"/>
          </a:xfrm>
          <a:prstGeom prst="wedgeEllipseCallout">
            <a:avLst>
              <a:gd name="adj1" fmla="val 81850"/>
              <a:gd name="adj2" fmla="val 8844"/>
            </a:avLst>
          </a:prstGeom>
          <a:solidFill>
            <a:schemeClr val="accent3">
              <a:lumMod val="75000"/>
              <a:alpha val="58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Of course he is.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880" y="-274022"/>
            <a:ext cx="2205746" cy="27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2171700"/>
            <a:ext cx="4762500" cy="4686300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>
            <a:off x="1613756" y="3789040"/>
            <a:ext cx="4211960" cy="1440160"/>
          </a:xfrm>
          <a:prstGeom prst="wedgeEllipseCallout">
            <a:avLst>
              <a:gd name="adj1" fmla="val 58295"/>
              <a:gd name="adj2" fmla="val -41012"/>
            </a:avLst>
          </a:prstGeom>
          <a:solidFill>
            <a:schemeClr val="accent3">
              <a:lumMod val="75000"/>
              <a:alpha val="58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can sing and draw, too.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80" y="3489817"/>
            <a:ext cx="2997893" cy="348954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40" y="1"/>
            <a:ext cx="3232092" cy="2121757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7752185" y="2086975"/>
            <a:ext cx="2275055" cy="1200479"/>
          </a:xfrm>
          <a:prstGeom prst="wedgeRoundRectCallout">
            <a:avLst>
              <a:gd name="adj1" fmla="val -1919"/>
              <a:gd name="adj2" fmla="val 87412"/>
              <a:gd name="adj3" fmla="val 16667"/>
            </a:avLst>
          </a:prstGeom>
          <a:solidFill>
            <a:schemeClr val="accent4">
              <a:lumMod val="60000"/>
              <a:lumOff val="40000"/>
              <a:alpha val="58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Me, too.</a:t>
            </a:r>
            <a:endParaRPr lang="zh-TW" alt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20" y="-1"/>
            <a:ext cx="3057826" cy="212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2580" y="568224"/>
            <a:ext cx="6614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Ted: What </a:t>
            </a:r>
            <a:r>
              <a:rPr lang="en-US" altLang="zh-TW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do you want, Dino?</a:t>
            </a:r>
          </a:p>
        </p:txBody>
      </p:sp>
      <p:sp>
        <p:nvSpPr>
          <p:cNvPr id="4" name="矩形 3"/>
          <p:cNvSpPr/>
          <p:nvPr/>
        </p:nvSpPr>
        <p:spPr>
          <a:xfrm>
            <a:off x="422482" y="1535187"/>
            <a:ext cx="9621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Dino: I 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want some bread and some hot dogs.</a:t>
            </a:r>
          </a:p>
        </p:txBody>
      </p:sp>
      <p:sp>
        <p:nvSpPr>
          <p:cNvPr id="5" name="矩形 4"/>
          <p:cNvSpPr/>
          <p:nvPr/>
        </p:nvSpPr>
        <p:spPr>
          <a:xfrm>
            <a:off x="422482" y="2352345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Dino: Mmm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...Yummy!</a:t>
            </a:r>
          </a:p>
        </p:txBody>
      </p:sp>
      <p:sp>
        <p:nvSpPr>
          <p:cNvPr id="6" name="矩形 5"/>
          <p:cNvSpPr/>
          <p:nvPr/>
        </p:nvSpPr>
        <p:spPr>
          <a:xfrm>
            <a:off x="422482" y="3146544"/>
            <a:ext cx="7398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Niki: Your </a:t>
            </a:r>
            <a:r>
              <a:rPr lang="en-US" altLang="zh-TW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brother is a good cook.</a:t>
            </a:r>
          </a:p>
        </p:txBody>
      </p:sp>
      <p:sp>
        <p:nvSpPr>
          <p:cNvPr id="7" name="矩形 6"/>
          <p:cNvSpPr/>
          <p:nvPr/>
        </p:nvSpPr>
        <p:spPr>
          <a:xfrm>
            <a:off x="422482" y="3940743"/>
            <a:ext cx="5105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Irene: Of </a:t>
            </a:r>
            <a:r>
              <a:rPr lang="en-US" altLang="zh-TW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course he is.</a:t>
            </a:r>
          </a:p>
        </p:txBody>
      </p:sp>
      <p:sp>
        <p:nvSpPr>
          <p:cNvPr id="8" name="矩形 7"/>
          <p:cNvSpPr/>
          <p:nvPr/>
        </p:nvSpPr>
        <p:spPr>
          <a:xfrm>
            <a:off x="412580" y="4767174"/>
            <a:ext cx="7273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Irene: He </a:t>
            </a:r>
            <a:r>
              <a:rPr lang="en-US" altLang="zh-TW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can sing and draw, too.</a:t>
            </a:r>
          </a:p>
        </p:txBody>
      </p:sp>
      <p:sp>
        <p:nvSpPr>
          <p:cNvPr id="9" name="矩形 8"/>
          <p:cNvSpPr/>
          <p:nvPr/>
        </p:nvSpPr>
        <p:spPr>
          <a:xfrm>
            <a:off x="422482" y="5639092"/>
            <a:ext cx="3151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Dino: Me</a:t>
            </a:r>
            <a:r>
              <a:rPr lang="en-US" altLang="zh-TW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, too.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96" y="2998676"/>
            <a:ext cx="3104822" cy="310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1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999657" y="371299"/>
            <a:ext cx="8817645" cy="960668"/>
          </a:xfrm>
        </p:spPr>
        <p:txBody>
          <a:bodyPr/>
          <a:lstStyle/>
          <a:p>
            <a:r>
              <a:rPr lang="en-US" altLang="zh-TW" sz="3600" b="1" dirty="0">
                <a:latin typeface="Comic Sans MS" panose="030F0702030302020204" pitchFamily="66" charset="0"/>
              </a:rPr>
              <a:t>Let’s sing Pokémon theme song!</a:t>
            </a:r>
            <a:endParaRPr lang="zh-TW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55641" y="1378134"/>
            <a:ext cx="74991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Gotta catch '</a:t>
            </a:r>
            <a:r>
              <a:rPr lang="en-US" altLang="zh-TW" sz="60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em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all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63552" y="2840295"/>
            <a:ext cx="49543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Gotta = got to </a:t>
            </a:r>
          </a:p>
          <a:p>
            <a:r>
              <a:rPr lang="zh-TW" altLang="en-US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意思是「必須」去做某事</a:t>
            </a:r>
            <a:endParaRPr lang="en-US" altLang="zh-TW" sz="33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en-US" altLang="zh-TW" sz="33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US" altLang="zh-TW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'</a:t>
            </a:r>
            <a:r>
              <a:rPr lang="en-US" altLang="zh-TW" sz="33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em</a:t>
            </a:r>
            <a:r>
              <a:rPr lang="zh-TW" altLang="en-US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＝</a:t>
            </a:r>
            <a:r>
              <a:rPr lang="en-US" altLang="zh-TW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them</a:t>
            </a:r>
            <a:endParaRPr lang="zh-TW" altLang="en-US" sz="33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3902124"/>
            <a:ext cx="5047544" cy="28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8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1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278</Words>
  <Application>Microsoft Office PowerPoint</Application>
  <PresentationFormat>寬螢幕</PresentationFormat>
  <Paragraphs>84</Paragraphs>
  <Slides>39</Slides>
  <Notes>6</Notes>
  <HiddenSlides>0</HiddenSlides>
  <MMClips>2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39</vt:i4>
      </vt:variant>
    </vt:vector>
  </HeadingPairs>
  <TitlesOfParts>
    <vt:vector size="64" baseType="lpstr">
      <vt:lpstr>Arial Unicode MS</vt:lpstr>
      <vt:lpstr>Microsoft JhengHei UI</vt:lpstr>
      <vt:lpstr>微軟正黑體</vt:lpstr>
      <vt:lpstr>新細明體</vt:lpstr>
      <vt:lpstr>Aharoni</vt:lpstr>
      <vt:lpstr>Arial</vt:lpstr>
      <vt:lpstr>Arial Black</vt:lpstr>
      <vt:lpstr>Arial Rounded MT Bold</vt:lpstr>
      <vt:lpstr>Calibri</vt:lpstr>
      <vt:lpstr>Calibri Light</vt:lpstr>
      <vt:lpstr>Calisto MT</vt:lpstr>
      <vt:lpstr>Century Gothic</vt:lpstr>
      <vt:lpstr>Comic Sans MS</vt:lpstr>
      <vt:lpstr>Euphemia</vt:lpstr>
      <vt:lpstr>Trebuchet MS</vt:lpstr>
      <vt:lpstr>Wingdings</vt:lpstr>
      <vt:lpstr>Wingdings 2</vt:lpstr>
      <vt:lpstr>Wingdings 3</vt:lpstr>
      <vt:lpstr>Office 佈景主題</vt:lpstr>
      <vt:lpstr>Terberg_CustomBorder_TP101881387</vt:lpstr>
      <vt:lpstr>石板</vt:lpstr>
      <vt:lpstr>1_石板</vt:lpstr>
      <vt:lpstr>絲縷</vt:lpstr>
      <vt:lpstr>1_Terberg_CustomBorder_TP101881387</vt:lpstr>
      <vt:lpstr>學術文獻 16x9</vt:lpstr>
      <vt:lpstr>PowerPoint 簡報</vt:lpstr>
      <vt:lpstr>PowerPoint 簡報</vt:lpstr>
      <vt:lpstr>Story Time Review Let’s read aloud!!!!</vt:lpstr>
      <vt:lpstr>PowerPoint 簡報</vt:lpstr>
      <vt:lpstr>PowerPoint 簡報</vt:lpstr>
      <vt:lpstr>PowerPoint 簡報</vt:lpstr>
      <vt:lpstr>PowerPoint 簡報</vt:lpstr>
      <vt:lpstr>PowerPoint 簡報</vt:lpstr>
      <vt:lpstr>Let’s sing Pokémon theme song!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13</cp:revision>
  <dcterms:created xsi:type="dcterms:W3CDTF">2017-02-22T06:23:10Z</dcterms:created>
  <dcterms:modified xsi:type="dcterms:W3CDTF">2017-02-24T02:27:48Z</dcterms:modified>
</cp:coreProperties>
</file>